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0"/>
  </p:notesMasterIdLst>
  <p:handoutMasterIdLst>
    <p:handoutMasterId r:id="rId21"/>
  </p:handoutMasterIdLst>
  <p:sldIdLst>
    <p:sldId id="325" r:id="rId2"/>
    <p:sldId id="577" r:id="rId3"/>
    <p:sldId id="610" r:id="rId4"/>
    <p:sldId id="603" r:id="rId5"/>
    <p:sldId id="583" r:id="rId6"/>
    <p:sldId id="602" r:id="rId7"/>
    <p:sldId id="606" r:id="rId8"/>
    <p:sldId id="605" r:id="rId9"/>
    <p:sldId id="604" r:id="rId10"/>
    <p:sldId id="607" r:id="rId11"/>
    <p:sldId id="608" r:id="rId12"/>
    <p:sldId id="609" r:id="rId13"/>
    <p:sldId id="580" r:id="rId14"/>
    <p:sldId id="613" r:id="rId15"/>
    <p:sldId id="612" r:id="rId16"/>
    <p:sldId id="611" r:id="rId17"/>
    <p:sldId id="585" r:id="rId18"/>
    <p:sldId id="581" r:id="rId19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CC9900"/>
    <a:srgbClr val="D1DE2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81637" autoAdjust="0"/>
  </p:normalViewPr>
  <p:slideViewPr>
    <p:cSldViewPr snapToGrid="0" showGuides="1">
      <p:cViewPr varScale="1">
        <p:scale>
          <a:sx n="90" d="100"/>
          <a:sy n="90" d="100"/>
        </p:scale>
        <p:origin x="795" y="37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13" d="100"/>
          <a:sy n="113" d="100"/>
        </p:scale>
        <p:origin x="2418" y="84"/>
      </p:cViewPr>
      <p:guideLst>
        <p:guide orient="horz" pos="2237"/>
        <p:guide pos="29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5" y="0"/>
            <a:ext cx="4068339" cy="355124"/>
          </a:xfrm>
          <a:prstGeom prst="rect">
            <a:avLst/>
          </a:prstGeom>
        </p:spPr>
        <p:txBody>
          <a:bodyPr vert="horz" lIns="94199" tIns="47100" rIns="94199" bIns="47100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5/17/2021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199" tIns="47100" rIns="94199" bIns="47100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5" y="6746119"/>
            <a:ext cx="4068339" cy="355124"/>
          </a:xfrm>
          <a:prstGeom prst="rect">
            <a:avLst/>
          </a:prstGeom>
        </p:spPr>
        <p:txBody>
          <a:bodyPr vert="horz" lIns="94199" tIns="47100" rIns="94199" bIns="47100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5" y="0"/>
            <a:ext cx="4068339" cy="355124"/>
          </a:xfrm>
          <a:prstGeom prst="rect">
            <a:avLst/>
          </a:prstGeom>
        </p:spPr>
        <p:txBody>
          <a:bodyPr vert="horz" lIns="94199" tIns="47100" rIns="94199" bIns="47100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6858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9" tIns="47100" rIns="94199" bIns="4710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551238"/>
            <a:ext cx="7510780" cy="3018552"/>
          </a:xfrm>
          <a:prstGeom prst="rect">
            <a:avLst/>
          </a:prstGeom>
        </p:spPr>
        <p:txBody>
          <a:bodyPr vert="horz" lIns="94199" tIns="47100" rIns="94199" bIns="4710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199" tIns="47100" rIns="94199" bIns="47100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5" y="6746119"/>
            <a:ext cx="4068339" cy="355124"/>
          </a:xfrm>
          <a:prstGeom prst="rect">
            <a:avLst/>
          </a:prstGeom>
        </p:spPr>
        <p:txBody>
          <a:bodyPr vert="horz" lIns="94199" tIns="47100" rIns="94199" bIns="47100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70670-2629-4733-A947-88C2BB03EED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3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577F-6036-4BCD-9021-A736CBC287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8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6876" indent="-2911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4425" indent="-23288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30195" indent="-23288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95965" indent="-23288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61734" indent="-2328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27504" indent="-2328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93274" indent="-2328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59045" indent="-2328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054A8FB-19B9-4A5B-87CA-CB717E2B2FD1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>
              <a:latin typeface="Calibri" pitchFamily="34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577F-6036-4BCD-9021-A736CBC2873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9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981422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1" i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636A86-BCAB-44A4-A417-CCF2253F2048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70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20CB09-DAF9-424D-A3DC-03B225A5BBFD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6E1C9-4880-451D-96C0-E515685C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0C01E6-6223-4426-B9E5-3BF587CE8741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6E1C9-4880-451D-96C0-E515685C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5B0D2C-1209-4788-A759-A652EC3D57EE}" type="datetime1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6E1C9-4880-451D-96C0-E515685C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line/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4724400"/>
          </a:xfrm>
          <a:prstGeom prst="rect">
            <a:avLst/>
          </a:prstGeom>
        </p:spPr>
        <p:txBody>
          <a:bodyPr vert="horz"/>
          <a:lstStyle>
            <a:lvl1pPr>
              <a:defRPr sz="1500" b="1" baseline="0">
                <a:solidFill>
                  <a:srgbClr val="7EBA3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92877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633B-A8DD-4362-8092-9697BC519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6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6" r:id="rId3"/>
    <p:sldLayoutId id="2147483727" r:id="rId4"/>
    <p:sldLayoutId id="2147483729" r:id="rId5"/>
    <p:sldLayoutId id="2147483730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144379" y="152400"/>
            <a:ext cx="8847221" cy="65532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-1" y="1380191"/>
            <a:ext cx="904285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1200"/>
              </a:spcAf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Purdue Process Safety &amp; Assurance Center (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P2SAC)</a:t>
            </a:r>
          </a:p>
          <a:p>
            <a:pPr algn="ctr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27083" y="3749337"/>
            <a:ext cx="8815768" cy="224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2200" b="1" u="sng" dirty="0">
                <a:latin typeface="Arial" pitchFamily="34" charset="0"/>
                <a:ea typeface="MS PGothic" pitchFamily="34" charset="-128"/>
                <a:cs typeface="Arial" pitchFamily="34" charset="0"/>
              </a:rPr>
              <a:t>Ray A. </a:t>
            </a:r>
            <a:r>
              <a:rPr lang="en-US" altLang="ja-JP" sz="2200" b="1" u="sng" dirty="0" err="1">
                <a:latin typeface="Arial" pitchFamily="34" charset="0"/>
                <a:ea typeface="MS PGothic" pitchFamily="34" charset="-128"/>
                <a:cs typeface="Arial" pitchFamily="34" charset="0"/>
              </a:rPr>
              <a:t>Mentzer</a:t>
            </a:r>
            <a:endParaRPr lang="en-US" altLang="ja-JP" sz="22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US" altLang="ja-JP" b="1" dirty="0">
                <a:latin typeface="Arial" pitchFamily="34" charset="0"/>
                <a:ea typeface="MS PGothic" pitchFamily="34" charset="-128"/>
                <a:cs typeface="Arial" pitchFamily="34" charset="0"/>
              </a:rPr>
              <a:t>Professor of Engineering Practice</a:t>
            </a:r>
          </a:p>
          <a:p>
            <a:pPr algn="ctr"/>
            <a:r>
              <a:rPr lang="en-US" altLang="ja-JP" b="1" dirty="0">
                <a:latin typeface="Arial" pitchFamily="34" charset="0"/>
                <a:ea typeface="MS PGothic" pitchFamily="34" charset="-128"/>
                <a:cs typeface="Arial" pitchFamily="34" charset="0"/>
              </a:rPr>
              <a:t>Associate Director, P2SAC </a:t>
            </a:r>
          </a:p>
          <a:p>
            <a:pPr algn="ctr"/>
            <a:endParaRPr lang="en-US" altLang="ja-JP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US" altLang="ja-JP" sz="1900" dirty="0">
                <a:latin typeface="Arial" pitchFamily="34" charset="0"/>
                <a:ea typeface="MS PGothic" pitchFamily="34" charset="-128"/>
                <a:cs typeface="Arial" pitchFamily="34" charset="0"/>
              </a:rPr>
              <a:t>Charles D. Davidson School of Chemical Engineering</a:t>
            </a:r>
            <a:br>
              <a:rPr lang="en-US" altLang="ja-JP" sz="1900" dirty="0"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r>
              <a:rPr lang="en-US" altLang="ja-JP" sz="1900" dirty="0">
                <a:latin typeface="Arial" pitchFamily="34" charset="0"/>
                <a:ea typeface="MS PGothic" pitchFamily="34" charset="-128"/>
                <a:cs typeface="Arial" pitchFamily="34" charset="0"/>
              </a:rPr>
              <a:t>Purdue University</a:t>
            </a:r>
            <a:endParaRPr lang="en-US" altLang="ja-JP" sz="1400" b="1" i="1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endParaRPr lang="en-US" altLang="ja-JP" sz="14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US" altLang="ja-JP" sz="1700" i="1" dirty="0">
                <a:latin typeface="Arial" pitchFamily="34" charset="0"/>
                <a:ea typeface="MS PGothic" pitchFamily="34" charset="-128"/>
                <a:cs typeface="Arial" pitchFamily="34" charset="0"/>
              </a:rPr>
              <a:t>May 14,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6F79F4-2E21-42B4-8AB6-3603D5BA8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33" y="6271878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5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71B9-146E-4D49-84CC-0541F08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9" y="42256"/>
            <a:ext cx="7140575" cy="771475"/>
          </a:xfrm>
        </p:spPr>
        <p:txBody>
          <a:bodyPr/>
          <a:lstStyle/>
          <a:p>
            <a:pPr algn="ctr"/>
            <a:r>
              <a:rPr lang="en-US" sz="2400" b="1" dirty="0"/>
              <a:t>P2SAC 5-year Plan Survey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3E7A-D5A8-4EE7-A9B2-C61DDCE8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83515"/>
            <a:ext cx="9144000" cy="4491809"/>
          </a:xfrm>
        </p:spPr>
        <p:txBody>
          <a:bodyPr/>
          <a:lstStyle/>
          <a:p>
            <a:r>
              <a:rPr lang="en-US" sz="1800" i="1" dirty="0">
                <a:solidFill>
                  <a:srgbClr val="FF0000"/>
                </a:solidFill>
              </a:rPr>
              <a:t>7. From your perspective, what does the ‘next level’ look like for P2SAC?  What will it require to get there? </a:t>
            </a:r>
          </a:p>
          <a:p>
            <a:pPr lvl="1"/>
            <a:r>
              <a:rPr lang="en-US" dirty="0"/>
              <a:t>continue to grow P2SAC; engage CRO / CMO, engage with instrument cos</a:t>
            </a:r>
          </a:p>
          <a:p>
            <a:pPr lvl="1"/>
            <a:r>
              <a:rPr lang="en-US" dirty="0" err="1"/>
              <a:t>add’l</a:t>
            </a:r>
            <a:r>
              <a:rPr lang="en-US" dirty="0"/>
              <a:t> laboratory equipment, calorimeters, …</a:t>
            </a:r>
          </a:p>
          <a:p>
            <a:pPr lvl="1"/>
            <a:r>
              <a:rPr lang="en-US" dirty="0"/>
              <a:t>more student presentations and exposure with cos at conferences</a:t>
            </a:r>
          </a:p>
          <a:p>
            <a:pPr lvl="1"/>
            <a:r>
              <a:rPr lang="en-US" dirty="0"/>
              <a:t>add short courses to conferences … PSV calcs, flare header hydraulics, …</a:t>
            </a:r>
          </a:p>
          <a:p>
            <a:endParaRPr lang="en-US" sz="1800" i="1" dirty="0">
              <a:solidFill>
                <a:srgbClr val="FF0000"/>
              </a:solidFill>
            </a:endParaRPr>
          </a:p>
          <a:p>
            <a:r>
              <a:rPr lang="en-US" sz="1800" i="1" dirty="0">
                <a:solidFill>
                  <a:srgbClr val="FF0000"/>
                </a:solidFill>
              </a:rPr>
              <a:t>8. What should P2SAC’s </a:t>
            </a:r>
            <a:r>
              <a:rPr lang="en-US" sz="1800" i="1" u="sng" dirty="0">
                <a:solidFill>
                  <a:srgbClr val="FF0000"/>
                </a:solidFill>
              </a:rPr>
              <a:t>top priorities</a:t>
            </a:r>
            <a:r>
              <a:rPr lang="en-US" sz="1800" i="1" dirty="0">
                <a:solidFill>
                  <a:srgbClr val="FF0000"/>
                </a:solidFill>
              </a:rPr>
              <a:t> be today?</a:t>
            </a:r>
          </a:p>
          <a:p>
            <a:pPr lvl="1"/>
            <a:r>
              <a:rPr lang="en-US" dirty="0"/>
              <a:t>continued member company sharing of PS challenges / best practices</a:t>
            </a:r>
          </a:p>
          <a:p>
            <a:pPr lvl="1"/>
            <a:r>
              <a:rPr lang="en-US" b="1" dirty="0"/>
              <a:t>expand student laboratory work</a:t>
            </a:r>
            <a:r>
              <a:rPr lang="en-US" dirty="0"/>
              <a:t>, e.g. - experimental calorimetry,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continue to promote academic / industrial collaborations</a:t>
            </a:r>
          </a:p>
          <a:p>
            <a:pPr lvl="1"/>
            <a:r>
              <a:rPr lang="en-US" dirty="0"/>
              <a:t>reactive chemicals &amp; human factors</a:t>
            </a:r>
          </a:p>
          <a:p>
            <a:pPr lvl="1"/>
            <a:r>
              <a:rPr lang="en-US" dirty="0"/>
              <a:t>focus on chemical &amp; pharma industries</a:t>
            </a:r>
          </a:p>
          <a:p>
            <a:endParaRPr lang="en-US" sz="18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76B3ED-7E41-415E-8BB4-F8E052CCC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8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71B9-146E-4D49-84CC-0541F08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9" y="42257"/>
            <a:ext cx="7140575" cy="609600"/>
          </a:xfrm>
        </p:spPr>
        <p:txBody>
          <a:bodyPr/>
          <a:lstStyle/>
          <a:p>
            <a:pPr algn="ctr"/>
            <a:r>
              <a:rPr lang="en-US" sz="2400" b="1" dirty="0"/>
              <a:t>P2SAC 5-year Plan Survey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3E7A-D5A8-4EE7-A9B2-C61DDCE8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1" y="1098957"/>
            <a:ext cx="9045017" cy="4676367"/>
          </a:xfrm>
        </p:spPr>
        <p:txBody>
          <a:bodyPr/>
          <a:lstStyle/>
          <a:p>
            <a:r>
              <a:rPr lang="en-US" sz="1800" i="1" dirty="0">
                <a:solidFill>
                  <a:srgbClr val="FF0000"/>
                </a:solidFill>
              </a:rPr>
              <a:t>9. What is the best vehicle to disseminate new developments / research (e.g., conferences, publications, website, …)? </a:t>
            </a:r>
          </a:p>
          <a:p>
            <a:pPr lvl="1"/>
            <a:r>
              <a:rPr lang="en-US" dirty="0"/>
              <a:t>all of the above</a:t>
            </a:r>
          </a:p>
          <a:p>
            <a:pPr lvl="1"/>
            <a:r>
              <a:rPr lang="en-US" dirty="0"/>
              <a:t>email with recent publications, milestones</a:t>
            </a:r>
          </a:p>
          <a:p>
            <a:pPr lvl="1"/>
            <a:r>
              <a:rPr lang="en-US" dirty="0"/>
              <a:t>more advertising … </a:t>
            </a:r>
            <a:r>
              <a:rPr lang="en-US" b="1" dirty="0"/>
              <a:t>LinkedIn, </a:t>
            </a:r>
            <a:r>
              <a:rPr lang="en-US" dirty="0"/>
              <a:t>including sponsor / company sharing</a:t>
            </a:r>
          </a:p>
          <a:p>
            <a:pPr lvl="1"/>
            <a:r>
              <a:rPr lang="en-US" b="1" dirty="0"/>
              <a:t>newslette</a:t>
            </a:r>
            <a:r>
              <a:rPr lang="en-US" dirty="0"/>
              <a:t>r once or twice per </a:t>
            </a:r>
            <a:r>
              <a:rPr lang="en-US" dirty="0" err="1"/>
              <a:t>yr</a:t>
            </a:r>
            <a:r>
              <a:rPr lang="en-US" dirty="0"/>
              <a:t> featuring professors, cos, major incidents …</a:t>
            </a:r>
          </a:p>
          <a:p>
            <a:endParaRPr lang="en-US" sz="1800" dirty="0"/>
          </a:p>
          <a:p>
            <a:r>
              <a:rPr lang="en-US" sz="1800" i="1" dirty="0">
                <a:solidFill>
                  <a:srgbClr val="FF0000"/>
                </a:solidFill>
              </a:rPr>
              <a:t>10. Anything else you’d like to share? </a:t>
            </a:r>
          </a:p>
          <a:p>
            <a:pPr lvl="1"/>
            <a:r>
              <a:rPr lang="en-US" dirty="0"/>
              <a:t>charge non-sponsors a fee to attend conferences</a:t>
            </a:r>
          </a:p>
          <a:p>
            <a:pPr lvl="1"/>
            <a:r>
              <a:rPr lang="en-US" dirty="0"/>
              <a:t>have cos give presentations in PS class &amp; other Purdue events</a:t>
            </a:r>
          </a:p>
          <a:p>
            <a:pPr lvl="1"/>
            <a:r>
              <a:rPr lang="en-US" dirty="0"/>
              <a:t>PS internships, reverse internship enabling company rep to train students in use of lab instruments</a:t>
            </a:r>
          </a:p>
          <a:p>
            <a:pPr lvl="1"/>
            <a:r>
              <a:rPr lang="en-US" dirty="0"/>
              <a:t>ensure email distribution list contains all / appropriate company contacts</a:t>
            </a:r>
          </a:p>
          <a:p>
            <a:pPr lvl="1"/>
            <a:r>
              <a:rPr lang="en-US" dirty="0"/>
              <a:t>open up PMP August presentations to all P2SAC sponsors 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719698-CE6C-4A0D-9CEC-F58DF8516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4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71B9-146E-4D49-84CC-0541F08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437" y="234892"/>
            <a:ext cx="7140575" cy="571100"/>
          </a:xfrm>
        </p:spPr>
        <p:txBody>
          <a:bodyPr/>
          <a:lstStyle/>
          <a:p>
            <a:pPr algn="ctr"/>
            <a:r>
              <a:rPr lang="en-US" sz="2400" b="1" dirty="0"/>
              <a:t>P2SAC 5-year Plan Survey (6)</a:t>
            </a:r>
            <a:br>
              <a:rPr lang="en-US" sz="2400" b="1" dirty="0"/>
            </a:br>
            <a:r>
              <a:rPr lang="en-US" dirty="0"/>
              <a:t>- </a:t>
            </a:r>
            <a:r>
              <a:rPr lang="en-US" b="1" dirty="0"/>
              <a:t>TAKEAWAYS</a:t>
            </a:r>
            <a:r>
              <a:rPr lang="en-US" dirty="0"/>
              <a:t>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3E7A-D5A8-4EE7-A9B2-C61DDCE8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87906"/>
            <a:ext cx="9144000" cy="54614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 lvl="1"/>
            <a:r>
              <a:rPr lang="en-US" dirty="0"/>
              <a:t>Satisfaction with P2SAC program and conference format</a:t>
            </a:r>
          </a:p>
          <a:p>
            <a:pPr lvl="1"/>
            <a:r>
              <a:rPr lang="en-US" dirty="0"/>
              <a:t>Benefit from networking, exposure to best practices, cross co collaborations </a:t>
            </a:r>
          </a:p>
          <a:p>
            <a:pPr lvl="1"/>
            <a:r>
              <a:rPr lang="en-US" dirty="0"/>
              <a:t>Desire to continue to grow P2SAC sponsors</a:t>
            </a:r>
          </a:p>
          <a:p>
            <a:pPr lvl="1"/>
            <a:r>
              <a:rPr lang="en-US" dirty="0"/>
              <a:t>Direct engagement with UG &amp; PMP students on projects of direct interest to co … getting work accomplished and benefiting students’ education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Prefer F2F conferences, but some benefits to virtual with respect to travel</a:t>
            </a:r>
          </a:p>
          <a:p>
            <a:pPr lvl="1"/>
            <a:r>
              <a:rPr lang="en-US" dirty="0"/>
              <a:t>Continue to share research via conferences, publications &amp; web-site … also consider emails, LinkedIn &amp; periodic newsletter</a:t>
            </a:r>
          </a:p>
          <a:p>
            <a:pPr lvl="1"/>
            <a:r>
              <a:rPr lang="en-US" dirty="0"/>
              <a:t>Suggestions to improve PMP mentoring program shared with Director</a:t>
            </a:r>
          </a:p>
          <a:p>
            <a:pPr lvl="1"/>
            <a:r>
              <a:rPr lang="en-US" dirty="0"/>
              <a:t>Expand student work in laboratory, use of ARSST, other instrumentation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Several company &amp; industry research topics of interest: d</a:t>
            </a:r>
            <a:r>
              <a:rPr lang="en-US" dirty="0">
                <a:latin typeface="Trebuchet MS" panose="020B0603020202020204" pitchFamily="34" charset="0"/>
              </a:rPr>
              <a:t>ust handling &amp; explosivity; modeling of thermal hazards with minimal data; storage tanks; artificial Intelligence, ML &amp; Big Data; cybersecurity; digitalization; natural disaster events; domino events, hazards / risks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0D300-3F9E-4F77-9F68-F73323E39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33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564"/>
            <a:ext cx="9144000" cy="1313662"/>
          </a:xfrm>
        </p:spPr>
        <p:txBody>
          <a:bodyPr/>
          <a:lstStyle/>
          <a:p>
            <a:pPr algn="ctr"/>
            <a:r>
              <a:rPr lang="en-US" sz="2400" b="1" dirty="0"/>
              <a:t>Analysis of Root Causes of Process Safety Incidents </a:t>
            </a:r>
            <a:br>
              <a:rPr lang="en-US" sz="2400" b="1" dirty="0"/>
            </a:br>
            <a:r>
              <a:rPr lang="en-US" sz="2400" b="1" dirty="0"/>
              <a:t>Across 14 Industries – PMP / UG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38939" y="791395"/>
            <a:ext cx="8540655" cy="256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Studied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Refining, Chemicals, Oil &amp; Gas, Storage, Pipeline, Fertilizer, Pharmaceutical, Agriculture, Food, …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3 primary incidents per industry</a:t>
            </a:r>
          </a:p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Analyzed significant data set in terms of root causes, fatalities, monetary damage, impact beyond plant fence, state of operation, and developed / developing country</a:t>
            </a:r>
          </a:p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81 incidents analyzed; identified14 primary root causes; several per incident</a:t>
            </a:r>
          </a:p>
          <a:p>
            <a:pPr marL="285750" indent="-28575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n-IN" u="sng" dirty="0">
                <a:latin typeface="Arial" panose="020B0604020202020204" pitchFamily="34" charset="0"/>
                <a:cs typeface="Arial" panose="020B0604020202020204" pitchFamily="34" charset="0"/>
              </a:rPr>
              <a:t>Published:</a:t>
            </a:r>
            <a:r>
              <a:rPr lang="en-IN" i="1" dirty="0">
                <a:latin typeface="Arial" panose="020B0604020202020204" pitchFamily="34" charset="0"/>
                <a:cs typeface="Arial" panose="020B0604020202020204" pitchFamily="34" charset="0"/>
              </a:rPr>
              <a:t> Process Safety Progress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: e12158 (2020)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5183FF-36E2-48DB-A9C1-3FE8FE983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2691"/>
            <a:ext cx="3097036" cy="3353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2D2512-1421-41CE-A3D5-0FCB46EA3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193" y="3356200"/>
            <a:ext cx="6452802" cy="33318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36E9358-A01C-41B3-86F4-AEA23371C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0226" y="3356200"/>
            <a:ext cx="4644835" cy="47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8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AB4F-5C2E-4BAD-ADA8-1F2512B42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189" y="304800"/>
            <a:ext cx="8060702" cy="609600"/>
          </a:xfrm>
        </p:spPr>
        <p:txBody>
          <a:bodyPr/>
          <a:lstStyle/>
          <a:p>
            <a:pPr algn="ctr"/>
            <a:r>
              <a:rPr lang="en-US" sz="2400" b="1" dirty="0"/>
              <a:t>Factors Contributing to US Chemical Plant Process Safety Incidents from 2010 – 2020*</a:t>
            </a:r>
            <a:br>
              <a:rPr lang="en-US" sz="2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1BF1A-DD2D-4B80-A6AE-F7C3F4CD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399"/>
            <a:ext cx="9049732" cy="5307291"/>
          </a:xfrm>
        </p:spPr>
        <p:txBody>
          <a:bodyPr/>
          <a:lstStyle/>
          <a:p>
            <a:pPr marL="685800" lvl="1"/>
            <a:r>
              <a:rPr lang="en-US" sz="1600" dirty="0"/>
              <a:t>Study analyzed the most common contributing factors to PS incidents within the chemical manufacturing sector</a:t>
            </a:r>
            <a:r>
              <a:rPr lang="en-US" altLang="zh-CN" sz="1600" dirty="0"/>
              <a:t>, and </a:t>
            </a:r>
            <a:r>
              <a:rPr lang="en-US" sz="1600" dirty="0"/>
              <a:t>relationship with the most common OSHA citations</a:t>
            </a:r>
          </a:p>
          <a:p>
            <a:pPr marL="685800" lvl="1"/>
            <a:r>
              <a:rPr lang="en-US" sz="1600" dirty="0"/>
              <a:t>Focused on NAICS code 325 chemical manufacturing sector cos</a:t>
            </a:r>
          </a:p>
          <a:p>
            <a:pPr marL="685800" lvl="1"/>
            <a:endParaRPr lang="en-US" sz="1600" dirty="0"/>
          </a:p>
          <a:p>
            <a:pPr marL="685800" lvl="1"/>
            <a:r>
              <a:rPr lang="en-US" sz="1600" dirty="0"/>
              <a:t>79 Tier-1 incidents from CSB &amp; internal company investigations</a:t>
            </a:r>
          </a:p>
          <a:p>
            <a:pPr marL="685800" lvl="1"/>
            <a:r>
              <a:rPr lang="en-US" sz="1600" dirty="0"/>
              <a:t>Incidents analyzed in terms of 18 contributing factors; most                                              commo</a:t>
            </a:r>
            <a:r>
              <a:rPr lang="en-US" sz="1500" dirty="0"/>
              <a:t>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sz="1600" dirty="0"/>
              <a:t>Also analyzed OSHA citations issued to </a:t>
            </a:r>
            <a:r>
              <a:rPr lang="en-US" altLang="zh-CN" sz="1600" dirty="0"/>
              <a:t>chemical manufacturing </a:t>
            </a:r>
            <a:r>
              <a:rPr lang="en-US" sz="1600" dirty="0"/>
              <a:t>companies and found  consistent with contributing factors noted above</a:t>
            </a:r>
          </a:p>
          <a:p>
            <a:pPr lvl="1"/>
            <a:r>
              <a:rPr lang="en-US" sz="1600" dirty="0"/>
              <a:t>Most cited OSHA codes: </a:t>
            </a:r>
          </a:p>
          <a:p>
            <a:pPr lvl="1"/>
            <a:endParaRPr lang="en-US" sz="1600" dirty="0"/>
          </a:p>
          <a:p>
            <a:pPr lvl="1"/>
            <a:r>
              <a:rPr lang="en-US" sz="1600" u="sng" dirty="0"/>
              <a:t>Published</a:t>
            </a:r>
            <a:r>
              <a:rPr lang="en-US" sz="1600" dirty="0"/>
              <a:t>: </a:t>
            </a:r>
            <a:r>
              <a:rPr lang="en-US" sz="1600" i="1" dirty="0"/>
              <a:t>J Loss Prevention in Process Ind, ‘21 </a:t>
            </a:r>
            <a:r>
              <a:rPr lang="en-US" dirty="0"/>
              <a:t>		</a:t>
            </a:r>
          </a:p>
          <a:p>
            <a:r>
              <a:rPr lang="en-US" dirty="0"/>
              <a:t>* </a:t>
            </a:r>
            <a:r>
              <a:rPr lang="en-US" sz="1400" i="1" dirty="0"/>
              <a:t>Study funded by the American Chemistry Council and conducted by Purdue and University of Utah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4DB0D3-1FA7-4719-BEA6-719B48506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132291"/>
              </p:ext>
            </p:extLst>
          </p:nvPr>
        </p:nvGraphicFramePr>
        <p:xfrm>
          <a:off x="6655575" y="1489213"/>
          <a:ext cx="2442078" cy="1600703"/>
        </p:xfrm>
        <a:graphic>
          <a:graphicData uri="http://schemas.openxmlformats.org/drawingml/2006/table">
            <a:tbl>
              <a:tblPr firstRow="1" firstCol="1" bandRow="1"/>
              <a:tblGrid>
                <a:gridCol w="776766">
                  <a:extLst>
                    <a:ext uri="{9D8B030D-6E8A-4147-A177-3AD203B41FA5}">
                      <a16:colId xmlns:a16="http://schemas.microsoft.com/office/drawing/2014/main" val="2250282071"/>
                    </a:ext>
                  </a:extLst>
                </a:gridCol>
                <a:gridCol w="1665312">
                  <a:extLst>
                    <a:ext uri="{9D8B030D-6E8A-4147-A177-3AD203B41FA5}">
                      <a16:colId xmlns:a16="http://schemas.microsoft.com/office/drawing/2014/main" val="1311337125"/>
                    </a:ext>
                  </a:extLst>
                </a:gridCol>
              </a:tblGrid>
              <a:tr h="3952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9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NAICS Code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9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Chemical Manufacturing</a:t>
                      </a: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555694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3251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Basic Inorganic and Organic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69297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3252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Plastics, Synthetic Materials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261288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3253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Fertilizer and Pesticide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010184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3254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Pharmaceutical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748730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3255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Paint, Coating, Adhesive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486277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3256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Detergent, Sanitation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313669"/>
                  </a:ext>
                </a:extLst>
              </a:tr>
              <a:tr h="17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3259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Other (Ink, Explosives, </a:t>
                      </a:r>
                      <a:r>
                        <a:rPr lang="en-US" altLang="zh-C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etc.)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1984" marB="19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6882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2600E3-1CAA-4E1D-9826-4997F5572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467807"/>
              </p:ext>
            </p:extLst>
          </p:nvPr>
        </p:nvGraphicFramePr>
        <p:xfrm>
          <a:off x="2154149" y="2766063"/>
          <a:ext cx="3398364" cy="1758350"/>
        </p:xfrm>
        <a:graphic>
          <a:graphicData uri="http://schemas.openxmlformats.org/drawingml/2006/table">
            <a:tbl>
              <a:tblPr firstRow="1" firstCol="1" bandRow="1"/>
              <a:tblGrid>
                <a:gridCol w="380899">
                  <a:extLst>
                    <a:ext uri="{9D8B030D-6E8A-4147-A177-3AD203B41FA5}">
                      <a16:colId xmlns:a16="http://schemas.microsoft.com/office/drawing/2014/main" val="775921618"/>
                    </a:ext>
                  </a:extLst>
                </a:gridCol>
                <a:gridCol w="2587599">
                  <a:extLst>
                    <a:ext uri="{9D8B030D-6E8A-4147-A177-3AD203B41FA5}">
                      <a16:colId xmlns:a16="http://schemas.microsoft.com/office/drawing/2014/main" val="2562131052"/>
                    </a:ext>
                  </a:extLst>
                </a:gridCol>
                <a:gridCol w="429866">
                  <a:extLst>
                    <a:ext uri="{9D8B030D-6E8A-4147-A177-3AD203B41FA5}">
                      <a16:colId xmlns:a16="http://schemas.microsoft.com/office/drawing/2014/main" val="1871581977"/>
                    </a:ext>
                  </a:extLst>
                </a:gridCol>
              </a:tblGrid>
              <a:tr h="247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9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Rank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9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Contributing Factor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9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Score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458490"/>
                  </a:ext>
                </a:extLst>
              </a:tr>
              <a:tr h="247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Design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013512"/>
                  </a:ext>
                </a:extLst>
              </a:tr>
              <a:tr h="247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Preventive Maintenance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871378"/>
                  </a:ext>
                </a:extLst>
              </a:tr>
              <a:tr h="247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Safeguards, Controls &amp; Layers of Protection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30538"/>
                  </a:ext>
                </a:extLst>
              </a:tr>
              <a:tr h="247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Emergency Preparedness and Response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35548"/>
                  </a:ext>
                </a:extLst>
              </a:tr>
              <a:tr h="272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Operating Procedures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101643"/>
                  </a:ext>
                </a:extLst>
              </a:tr>
              <a:tr h="247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Safety Culture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4288" marR="14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6862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F0D76FB-3897-47DC-96AF-DE36EC29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503388"/>
              </p:ext>
            </p:extLst>
          </p:nvPr>
        </p:nvGraphicFramePr>
        <p:xfrm>
          <a:off x="5716738" y="5085816"/>
          <a:ext cx="3201804" cy="1135874"/>
        </p:xfrm>
        <a:graphic>
          <a:graphicData uri="http://schemas.openxmlformats.org/drawingml/2006/table">
            <a:tbl>
              <a:tblPr firstRow="1" firstCol="1" bandRow="1"/>
              <a:tblGrid>
                <a:gridCol w="3201804">
                  <a:extLst>
                    <a:ext uri="{9D8B030D-6E8A-4147-A177-3AD203B41FA5}">
                      <a16:colId xmlns:a16="http://schemas.microsoft.com/office/drawing/2014/main" val="3004373702"/>
                    </a:ext>
                  </a:extLst>
                </a:gridCol>
              </a:tblGrid>
              <a:tr h="244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Most Cited OSHA Codes (NAICS Code 325)</a:t>
                      </a:r>
                    </a:p>
                  </a:txBody>
                  <a:tcPr marL="2331" marR="2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266186"/>
                  </a:ext>
                </a:extLst>
              </a:tr>
              <a:tr h="222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1910.119 - Process safety management of hazardous chemicals</a:t>
                      </a:r>
                      <a:endParaRPr lang="en-US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331" marR="2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873577"/>
                  </a:ext>
                </a:extLst>
              </a:tr>
              <a:tr h="179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1910.134 - Respiratory protection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331" marR="2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08540"/>
                  </a:ext>
                </a:extLst>
              </a:tr>
              <a:tr h="244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1910.1200 - Hazard communication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331" marR="2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421768"/>
                  </a:ext>
                </a:extLst>
              </a:tr>
              <a:tr h="244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8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1910.147 - The control of hazardous energy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2331" marR="23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81985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777A67E2-56CD-4B9C-AE5D-12A06BC5C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52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8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51A59-2740-4199-B3A7-F1693217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712" y="142126"/>
            <a:ext cx="7140575" cy="609600"/>
          </a:xfrm>
        </p:spPr>
        <p:txBody>
          <a:bodyPr/>
          <a:lstStyle/>
          <a:p>
            <a:pPr algn="ctr"/>
            <a:r>
              <a:rPr lang="en-US" sz="2400" b="1" dirty="0"/>
              <a:t>Recent Student Publicatio</a:t>
            </a:r>
            <a:r>
              <a:rPr lang="en-US" b="1" dirty="0"/>
              <a:t>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99E33-4999-4F09-9F6D-C33EB3128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5" y="828782"/>
            <a:ext cx="9061807" cy="5029200"/>
          </a:xfrm>
        </p:spPr>
        <p:txBody>
          <a:bodyPr/>
          <a:lstStyle/>
          <a:p>
            <a:pPr lvl="1"/>
            <a:r>
              <a:rPr lang="en-IN" dirty="0"/>
              <a:t>‘Promoting a Safe Laboratory Environment using the Reactive Hazard Evaluation &amp;    Analysis Compilation Tool (RHEACT)’, Abhijit D. Talpade, Pushkar </a:t>
            </a:r>
            <a:r>
              <a:rPr lang="en-IN" dirty="0" err="1"/>
              <a:t>Ghanekar</a:t>
            </a:r>
            <a:r>
              <a:rPr lang="en-IN" dirty="0"/>
              <a:t>, </a:t>
            </a:r>
            <a:r>
              <a:rPr lang="en-IN" dirty="0" err="1"/>
              <a:t>Sopuruchukwu</a:t>
            </a:r>
            <a:r>
              <a:rPr lang="en-IN" dirty="0"/>
              <a:t> </a:t>
            </a:r>
            <a:r>
              <a:rPr lang="en-IN" dirty="0" err="1"/>
              <a:t>Ezenwa</a:t>
            </a:r>
            <a:r>
              <a:rPr lang="en-IN" dirty="0"/>
              <a:t>, Ravi Joshi, Samuel Kravitz, Anirudh Tunga, Jayachandran Devaraj, Fabio H. Ribeiro, Ray Mentzer, accepted ACS Journal of Safety &amp; Health, 2021. </a:t>
            </a:r>
          </a:p>
          <a:p>
            <a:pPr marL="685800" lvl="1"/>
            <a:endParaRPr lang="en-US" b="1" dirty="0"/>
          </a:p>
          <a:p>
            <a:pPr marL="685800" lvl="1"/>
            <a:r>
              <a:rPr lang="en-IN" dirty="0"/>
              <a:t>‘Global Process Safety Incidents in the Pharmaceutical Industry’, </a:t>
            </a:r>
            <a:r>
              <a:rPr lang="en-IN" dirty="0" err="1"/>
              <a:t>Maaz</a:t>
            </a:r>
            <a:r>
              <a:rPr lang="en-IN" dirty="0"/>
              <a:t> S. </a:t>
            </a:r>
            <a:r>
              <a:rPr lang="en-IN" dirty="0" err="1"/>
              <a:t>Maniar</a:t>
            </a:r>
            <a:r>
              <a:rPr lang="en-IN" dirty="0"/>
              <a:t>, </a:t>
            </a:r>
            <a:r>
              <a:rPr lang="en-IN" dirty="0" err="1"/>
              <a:t>Apoorv</a:t>
            </a:r>
            <a:r>
              <a:rPr lang="en-IN" dirty="0"/>
              <a:t> Kumar, Ray A. Mentzer, J of Loss Prevention in the Process Industries, 68, December 2020.</a:t>
            </a:r>
          </a:p>
          <a:p>
            <a:pPr marL="685800" lvl="1"/>
            <a:endParaRPr lang="en-US" b="1" dirty="0"/>
          </a:p>
          <a:p>
            <a:pPr marL="685800" lvl="1"/>
            <a:r>
              <a:rPr lang="en-IN" dirty="0"/>
              <a:t>‘Process Safety Incidents Across Fourteen Industries’, </a:t>
            </a:r>
            <a:r>
              <a:rPr lang="en-IN" dirty="0" err="1"/>
              <a:t>Anvaya</a:t>
            </a:r>
            <a:r>
              <a:rPr lang="en-IN" dirty="0"/>
              <a:t> </a:t>
            </a:r>
            <a:r>
              <a:rPr lang="en-IN" dirty="0" err="1"/>
              <a:t>Bhusari</a:t>
            </a:r>
            <a:r>
              <a:rPr lang="en-IN" dirty="0"/>
              <a:t>, </a:t>
            </a:r>
            <a:r>
              <a:rPr lang="en-IN" dirty="0" err="1"/>
              <a:t>Amous</a:t>
            </a:r>
            <a:r>
              <a:rPr lang="en-IN" dirty="0"/>
              <a:t> Goh, Huan Ai, Sai </a:t>
            </a:r>
            <a:r>
              <a:rPr lang="en-IN" dirty="0" err="1"/>
              <a:t>Sathanapally</a:t>
            </a:r>
            <a:r>
              <a:rPr lang="en-IN" dirty="0"/>
              <a:t>, </a:t>
            </a:r>
            <a:r>
              <a:rPr lang="en-IN" dirty="0" err="1"/>
              <a:t>Mehfouz</a:t>
            </a:r>
            <a:r>
              <a:rPr lang="en-IN" dirty="0"/>
              <a:t> Jalal, and Ray A. Mentzer, Process Safety Progress, April 2020.</a:t>
            </a:r>
          </a:p>
          <a:p>
            <a:pPr marL="685800" lvl="1"/>
            <a:endParaRPr lang="en-US" b="1" dirty="0"/>
          </a:p>
          <a:p>
            <a:pPr marL="685800" lvl="1"/>
            <a:r>
              <a:rPr lang="en-GB" dirty="0"/>
              <a:t>‘Review of Failure Trends in the US Natural Gas Pipeline Industry: An In-depth Analysis of Transmission and Distribution System Incidents’, C. P. Vetter, L. A. </a:t>
            </a:r>
            <a:r>
              <a:rPr lang="en-GB" dirty="0" err="1"/>
              <a:t>Kuebel</a:t>
            </a:r>
            <a:r>
              <a:rPr lang="en-GB" dirty="0"/>
              <a:t>, D. Natarajan, R. A. Mentzer, J of Loss Prevention in the Process Industries 60, 2019.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10FD1E-6138-4541-B528-3B9BBC2C4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726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5858-2AA8-40C1-8E78-BA5C2D55F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568" y="91126"/>
            <a:ext cx="7790438" cy="609600"/>
          </a:xfrm>
        </p:spPr>
        <p:txBody>
          <a:bodyPr/>
          <a:lstStyle/>
          <a:p>
            <a:r>
              <a:rPr lang="en-US" sz="2400" b="1" dirty="0"/>
              <a:t>Upcoming Student Presentations </a:t>
            </a:r>
            <a:r>
              <a:rPr lang="en-US" sz="2400" dirty="0"/>
              <a:t>– as requested!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714E-D411-4F3E-AAD7-59BFEAF17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62" y="809132"/>
            <a:ext cx="8931897" cy="5457443"/>
          </a:xfrm>
        </p:spPr>
        <p:txBody>
          <a:bodyPr/>
          <a:lstStyle/>
          <a:p>
            <a:r>
              <a:rPr lang="en-US" sz="1800" u="sng" dirty="0"/>
              <a:t>Friday</a:t>
            </a:r>
          </a:p>
          <a:p>
            <a:pPr lvl="1"/>
            <a:r>
              <a:rPr lang="en-US" dirty="0"/>
              <a:t>Elizabeth </a:t>
            </a:r>
            <a:r>
              <a:rPr lang="en-US" dirty="0" err="1"/>
              <a:t>Rosene</a:t>
            </a:r>
            <a:r>
              <a:rPr lang="en-US" dirty="0"/>
              <a:t>, Purdue (UG): Organizational health a new methodology and survey for measuring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Abhijit Talpade, Purdue (PhD candidate) and David Moore, </a:t>
            </a:r>
            <a:r>
              <a:rPr lang="en-US" dirty="0" err="1"/>
              <a:t>AcuTech</a:t>
            </a:r>
            <a:r>
              <a:rPr lang="en-US" dirty="0"/>
              <a:t>: Analysis of cybersecurity risks of proposed remote CISTAR facilities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Xinyu</a:t>
            </a:r>
            <a:r>
              <a:rPr lang="en-US" dirty="0"/>
              <a:t> Zhen Purdue (PMP graduate): Safety shower and eyewash systems – best practices</a:t>
            </a:r>
          </a:p>
          <a:p>
            <a:endParaRPr lang="en-US" sz="1800" dirty="0"/>
          </a:p>
          <a:p>
            <a:r>
              <a:rPr lang="en-US" sz="1800" u="sng" dirty="0"/>
              <a:t>Monday</a:t>
            </a:r>
          </a:p>
          <a:p>
            <a:pPr lvl="1"/>
            <a:r>
              <a:rPr lang="en-US" dirty="0"/>
              <a:t>Caitlin Justice, Purdue (UG): Comparison of computational models and experimental data for some reactions common to pharma industry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Pushkar Ghanekar, Purdue (PhD candidate): Promoting a safe laboratory environment using the reactive hazard evaluation and analysis compilation tool (RHEACT)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B51EA-9378-4CC7-8639-0B64B8972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5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2" y="135308"/>
            <a:ext cx="7140575" cy="609600"/>
          </a:xfrm>
        </p:spPr>
        <p:txBody>
          <a:bodyPr/>
          <a:lstStyle/>
          <a:p>
            <a:pPr algn="ctr"/>
            <a:r>
              <a:rPr lang="en-US" sz="2400" b="1" dirty="0"/>
              <a:t>2020 P2SAC Closing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4193"/>
            <a:ext cx="9105440" cy="3025448"/>
          </a:xfrm>
        </p:spPr>
        <p:txBody>
          <a:bodyPr/>
          <a:lstStyle/>
          <a:p>
            <a:pPr lvl="1"/>
            <a:r>
              <a:rPr lang="en-US" sz="2000" dirty="0"/>
              <a:t>P2SAC continues to grow; averaging over 25 projects / year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Minimal COVID impact on progress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Companies actively engaged in working with students on research projects they suggested – THANK YOU!!</a:t>
            </a:r>
          </a:p>
          <a:p>
            <a:pPr lvl="1"/>
            <a:endParaRPr lang="en-US" sz="2000" dirty="0"/>
          </a:p>
          <a:p>
            <a:pPr lvl="1"/>
            <a:r>
              <a:rPr lang="en-US" sz="2000" i="1" u="sng" dirty="0">
                <a:solidFill>
                  <a:srgbClr val="FF0000"/>
                </a:solidFill>
              </a:rPr>
              <a:t>ALWAYS</a:t>
            </a:r>
            <a:r>
              <a:rPr lang="en-US" sz="2000" i="1" dirty="0">
                <a:solidFill>
                  <a:srgbClr val="FF0000"/>
                </a:solidFill>
              </a:rPr>
              <a:t> interested in your process safety research ideas &amp; projects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A7062B-CC83-44E5-9EFA-488EA6C70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2691"/>
            <a:ext cx="309703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93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204"/>
            <a:ext cx="8229600" cy="784716"/>
          </a:xfrm>
        </p:spPr>
        <p:txBody>
          <a:bodyPr/>
          <a:lstStyle/>
          <a:p>
            <a:pPr algn="ctr"/>
            <a:r>
              <a:rPr lang="en-US" sz="2800" b="1" dirty="0"/>
              <a:t>P2SAC Sponsors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28A188-6F1B-4AE5-89FC-A2C45D4DD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12" y="1013958"/>
            <a:ext cx="8709273" cy="36393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B115F5-265A-45C0-9530-C1814DBBB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689" y="3594284"/>
            <a:ext cx="1559770" cy="11230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944E5F-A394-499B-A0FE-B30ACCC77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28983"/>
            <a:ext cx="309703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578"/>
            <a:ext cx="9144000" cy="1020246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May 2021 Conference Registration</a:t>
            </a:r>
            <a:br>
              <a:rPr lang="en-US" sz="2400" dirty="0"/>
            </a:b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940" y="914811"/>
            <a:ext cx="2495434" cy="5195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/>
              <a:t>Sponsors</a:t>
            </a:r>
          </a:p>
          <a:p>
            <a:r>
              <a:rPr lang="en-US" sz="1400" dirty="0">
                <a:solidFill>
                  <a:srgbClr val="FF0000"/>
                </a:solidFill>
              </a:rPr>
              <a:t>ACC – Am Chem Council</a:t>
            </a:r>
          </a:p>
          <a:p>
            <a:r>
              <a:rPr lang="en-US" sz="1400" dirty="0" err="1"/>
              <a:t>AcuTech</a:t>
            </a:r>
            <a:endParaRPr lang="en-US" sz="1400" dirty="0"/>
          </a:p>
          <a:p>
            <a:r>
              <a:rPr lang="en-US" sz="1400" dirty="0"/>
              <a:t>AMGEN</a:t>
            </a:r>
          </a:p>
          <a:p>
            <a:r>
              <a:rPr lang="en-US" sz="1400" dirty="0"/>
              <a:t>BP</a:t>
            </a:r>
          </a:p>
          <a:p>
            <a:r>
              <a:rPr lang="en-US" sz="1400" dirty="0"/>
              <a:t>Chevron</a:t>
            </a:r>
          </a:p>
          <a:p>
            <a:r>
              <a:rPr lang="en-US" sz="1400" dirty="0" err="1">
                <a:solidFill>
                  <a:srgbClr val="FF0000"/>
                </a:solidFill>
              </a:rPr>
              <a:t>Corteva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 err="1"/>
              <a:t>CountryMark</a:t>
            </a:r>
            <a:endParaRPr lang="en-US" sz="1400" dirty="0"/>
          </a:p>
          <a:p>
            <a:r>
              <a:rPr lang="en-US" sz="1400" dirty="0"/>
              <a:t>Dow</a:t>
            </a:r>
          </a:p>
          <a:p>
            <a:r>
              <a:rPr lang="en-US" sz="1400" dirty="0"/>
              <a:t>Endress+Hauser</a:t>
            </a:r>
          </a:p>
          <a:p>
            <a:r>
              <a:rPr lang="en-US" sz="1400" dirty="0" err="1"/>
              <a:t>Fauske</a:t>
            </a:r>
            <a:r>
              <a:rPr lang="en-US" sz="1400" dirty="0"/>
              <a:t> &amp; Associates</a:t>
            </a:r>
          </a:p>
          <a:p>
            <a:r>
              <a:rPr lang="en-US" sz="1400" dirty="0"/>
              <a:t>GSK</a:t>
            </a:r>
          </a:p>
          <a:p>
            <a:r>
              <a:rPr lang="en-US" sz="1400" dirty="0"/>
              <a:t>Honeywell</a:t>
            </a:r>
          </a:p>
          <a:p>
            <a:r>
              <a:rPr lang="en-US" sz="1400" dirty="0" err="1"/>
              <a:t>Kenexis</a:t>
            </a:r>
            <a:r>
              <a:rPr lang="en-US" sz="1400" dirty="0"/>
              <a:t> </a:t>
            </a:r>
          </a:p>
          <a:p>
            <a:r>
              <a:rPr lang="en-US" sz="1400" dirty="0"/>
              <a:t>Lilly</a:t>
            </a:r>
          </a:p>
          <a:p>
            <a:r>
              <a:rPr lang="en-US" sz="1400" dirty="0"/>
              <a:t>Marsh Risk</a:t>
            </a:r>
          </a:p>
          <a:p>
            <a:r>
              <a:rPr lang="en-US" sz="1400" dirty="0">
                <a:solidFill>
                  <a:srgbClr val="FF0000"/>
                </a:solidFill>
              </a:rPr>
              <a:t>Merck</a:t>
            </a:r>
          </a:p>
          <a:p>
            <a:r>
              <a:rPr lang="en-US" sz="1400" dirty="0"/>
              <a:t>Phillips 66</a:t>
            </a:r>
          </a:p>
          <a:p>
            <a:r>
              <a:rPr lang="en-US" sz="1400" dirty="0"/>
              <a:t>Pfizer</a:t>
            </a:r>
          </a:p>
          <a:p>
            <a:r>
              <a:rPr lang="en-US" sz="1400" dirty="0"/>
              <a:t>SABIC</a:t>
            </a:r>
          </a:p>
          <a:p>
            <a:r>
              <a:rPr lang="en-US" sz="1400" dirty="0"/>
              <a:t>3M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1EC7C-2864-474E-B2F7-292398DF1BD2}"/>
              </a:ext>
            </a:extLst>
          </p:cNvPr>
          <p:cNvSpPr/>
          <p:nvPr/>
        </p:nvSpPr>
        <p:spPr>
          <a:xfrm>
            <a:off x="2698655" y="5938775"/>
            <a:ext cx="42696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u="sng" dirty="0">
              <a:solidFill>
                <a:srgbClr val="C00000"/>
              </a:solidFill>
            </a:endParaRPr>
          </a:p>
          <a:p>
            <a:pPr algn="ctr"/>
            <a:r>
              <a:rPr lang="en-US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On-going dialog with other </a:t>
            </a:r>
            <a:r>
              <a:rPr lang="en-US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Depts</a:t>
            </a:r>
            <a:r>
              <a:rPr lang="en-US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ABE, CHEM, IE, IPPH &amp; ME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3CB8A-A5EB-415A-A71D-15AF7C8113C7}"/>
              </a:ext>
            </a:extLst>
          </p:cNvPr>
          <p:cNvSpPr/>
          <p:nvPr/>
        </p:nvSpPr>
        <p:spPr>
          <a:xfrm>
            <a:off x="6535500" y="655659"/>
            <a:ext cx="238644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Evonik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Exponent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ExxonMobil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Gilead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Hikla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IChemE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Huntsman*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Johnson Matthey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Mettler Toledo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Occidental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Promega Corp*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PSRG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Scale-Up Systems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SGGS, IET* (India)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Smith Burgess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Spark Cognition*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Tate &amp; Lyle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Vertex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1400" i="1" dirty="0"/>
              <a:t>*denotes 1</a:t>
            </a:r>
            <a:r>
              <a:rPr lang="en-US" sz="1400" i="1" baseline="30000" dirty="0"/>
              <a:t>st</a:t>
            </a:r>
            <a:r>
              <a:rPr lang="en-US" sz="1400" i="1" dirty="0"/>
              <a:t>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3EAC49-3FE9-4CAB-8729-CFEBE4431238}"/>
              </a:ext>
            </a:extLst>
          </p:cNvPr>
          <p:cNvSpPr/>
          <p:nvPr/>
        </p:nvSpPr>
        <p:spPr>
          <a:xfrm>
            <a:off x="3947812" y="671691"/>
            <a:ext cx="28084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Guests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aeSolutions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Air Products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AstraZeneca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Bechtel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Boehringer Ingelheim*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Cadila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Carnegie Mellon*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CatSci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Ltd*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CCPS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CDC - NIOSH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Celanese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Cenovus*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Chemours*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Cummins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DEKRA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DNV*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Reddys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endParaRPr lang="en-US" i="1" dirty="0"/>
          </a:p>
          <a:p>
            <a:r>
              <a:rPr lang="en-US" i="1" dirty="0"/>
              <a:t>      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4678B-482F-48AF-B9E8-A092C2E31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22691"/>
            <a:ext cx="309703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7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24CB-94F3-4BD8-8A6E-BF56FEF0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694" y="402210"/>
            <a:ext cx="7140575" cy="609600"/>
          </a:xfrm>
        </p:spPr>
        <p:txBody>
          <a:bodyPr/>
          <a:lstStyle/>
          <a:p>
            <a:pPr algn="ctr"/>
            <a:r>
              <a:rPr lang="en-US" sz="2400" b="1" dirty="0"/>
              <a:t>Growing Industry Participation in P2SAC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668A5A-C80E-42F0-9E13-574C9654C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16" y="1560531"/>
            <a:ext cx="7143767" cy="42938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E13464-ACF9-47F0-9D1F-6F62A29E8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20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4BFDA-B71E-425B-8049-6A7971DE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784" y="345649"/>
            <a:ext cx="7498562" cy="609600"/>
          </a:xfrm>
        </p:spPr>
        <p:txBody>
          <a:bodyPr/>
          <a:lstStyle/>
          <a:p>
            <a:r>
              <a:rPr lang="en-US" sz="2400" b="1" dirty="0"/>
              <a:t>Growing P2SAC Research at all Academic Levels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320928-35B2-4EB0-8EF6-E07770469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7E365C-3DA9-4F2B-BB7F-AC9F268AE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569" y="1752454"/>
            <a:ext cx="7164198" cy="421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2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2"/>
          <p:cNvSpPr>
            <a:spLocks noGrp="1"/>
          </p:cNvSpPr>
          <p:nvPr>
            <p:ph type="title"/>
          </p:nvPr>
        </p:nvSpPr>
        <p:spPr bwMode="auto">
          <a:xfrm>
            <a:off x="76200" y="232045"/>
            <a:ext cx="8991600" cy="571500"/>
          </a:xfrm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450"/>
              </a:spcAft>
            </a:pPr>
            <a:r>
              <a:rPr lang="en-US" sz="2800" dirty="0">
                <a:solidFill>
                  <a:schemeClr val="tx1"/>
                </a:solidFill>
              </a:rPr>
              <a:t>Chemical Process Safety - Core Class </a:t>
            </a:r>
          </a:p>
        </p:txBody>
      </p:sp>
      <p:sp>
        <p:nvSpPr>
          <p:cNvPr id="17411" name="Title 2"/>
          <p:cNvSpPr txBox="1">
            <a:spLocks/>
          </p:cNvSpPr>
          <p:nvPr/>
        </p:nvSpPr>
        <p:spPr bwMode="auto">
          <a:xfrm>
            <a:off x="195210" y="1250003"/>
            <a:ext cx="5111824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6450" indent="-3492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Personnel vs. Process Safety 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&amp; Metrics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Applicable regulations: OSHA 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PSM, EPA RMP,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 Term Modeling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Toxicants &amp; Industrial Hygiene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Toxic/Flammable Gas Release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Dispersion Modeling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Fire &amp; Explosion Protection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Chemical Reactivity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Relief System Design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Hazards Identification (HAZOP, ..)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(Matrix, QRA, ..)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Accident Investigations</a:t>
            </a:r>
          </a:p>
          <a:p>
            <a:pPr lvl="1" eaLnBrk="1" hangingPunct="1">
              <a:buFont typeface="Arial" charset="0"/>
              <a:buChar char="–"/>
            </a:pPr>
            <a:endParaRPr lang="en-US" sz="135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5669757"/>
            <a:ext cx="857250" cy="273844"/>
          </a:xfrm>
        </p:spPr>
        <p:txBody>
          <a:bodyPr/>
          <a:lstStyle>
            <a:lvl1pPr algn="ctr">
              <a:defRPr sz="135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D7A6C8-7D72-4008-B0CA-F57BDFDB09C6}" type="slidenum">
              <a:rPr lang="en-US" kern="0" smtClean="0"/>
              <a:pPr>
                <a:defRPr/>
              </a:pPr>
              <a:t>5</a:t>
            </a:fld>
            <a:endParaRPr lang="en-US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BEB0F2-8654-4BD8-952F-5C2F8D5D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652" y="1147250"/>
            <a:ext cx="3125133" cy="192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B17B6F-037A-45FB-A8E8-E2DC2ADEF548}"/>
              </a:ext>
            </a:extLst>
          </p:cNvPr>
          <p:cNvSpPr/>
          <p:nvPr/>
        </p:nvSpPr>
        <p:spPr>
          <a:xfrm>
            <a:off x="6158168" y="847168"/>
            <a:ext cx="2432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Process Safety Metrics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857B9F9-B91D-478E-840C-34320D551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628" y="5077232"/>
            <a:ext cx="3183157" cy="159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1544BB-0116-41D4-9663-4C01F60333E1}"/>
              </a:ext>
            </a:extLst>
          </p:cNvPr>
          <p:cNvSpPr/>
          <p:nvPr/>
        </p:nvSpPr>
        <p:spPr>
          <a:xfrm>
            <a:off x="6223096" y="4777150"/>
            <a:ext cx="24873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Typical 4x4 Risk Matrix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94" y="5395618"/>
            <a:ext cx="4543455" cy="7424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97916" y="5226341"/>
            <a:ext cx="8973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HAZOP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8377" y="1523501"/>
            <a:ext cx="1650144" cy="2091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628" y="3807558"/>
            <a:ext cx="3042271" cy="764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223096" y="3417900"/>
            <a:ext cx="19956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LOPA Frequencies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F7CCEA-8F24-4D3F-BA16-A76D98676E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522691"/>
            <a:ext cx="309703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5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99" y="136525"/>
            <a:ext cx="6587583" cy="43338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P2SAC Related PMP Research 2020 / </a:t>
            </a:r>
            <a:r>
              <a:rPr lang="en-US" sz="2400" b="1" dirty="0">
                <a:solidFill>
                  <a:srgbClr val="FF0000"/>
                </a:solidFill>
              </a:rPr>
              <a:t>2021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712" y="805991"/>
            <a:ext cx="8940014" cy="5792772"/>
          </a:xfrm>
        </p:spPr>
        <p:txBody>
          <a:bodyPr>
            <a:noAutofit/>
          </a:bodyPr>
          <a:lstStyle/>
          <a:p>
            <a:r>
              <a:rPr lang="en-US" sz="1600" b="1" dirty="0" err="1"/>
              <a:t>AcuTech</a:t>
            </a:r>
            <a:r>
              <a:rPr lang="en-US" sz="1600" b="1" dirty="0"/>
              <a:t> </a:t>
            </a:r>
            <a:r>
              <a:rPr lang="en-US" sz="1600" dirty="0"/>
              <a:t>- Real World Application of Artificial Intelligence and Machine Learning in Process Safety </a:t>
            </a:r>
          </a:p>
          <a:p>
            <a:r>
              <a:rPr lang="en-US" sz="1600" b="1" dirty="0"/>
              <a:t>AMGEN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/>
              <a:t>- </a:t>
            </a:r>
            <a:r>
              <a:rPr lang="en-US" sz="1600" dirty="0"/>
              <a:t>Thermal Hazards in the Pharmaceutical Industry &amp; </a:t>
            </a:r>
            <a:r>
              <a:rPr lang="en-US" sz="1600" dirty="0">
                <a:solidFill>
                  <a:srgbClr val="FF0000"/>
                </a:solidFill>
              </a:rPr>
              <a:t>continued in ‘21</a:t>
            </a:r>
          </a:p>
          <a:p>
            <a:r>
              <a:rPr lang="en-US" sz="1600" b="1" dirty="0"/>
              <a:t>BP </a:t>
            </a:r>
            <a:r>
              <a:rPr lang="en-US" sz="1600" dirty="0"/>
              <a:t>- Safety Protection System Analysis / Common Cause Failures </a:t>
            </a:r>
          </a:p>
          <a:p>
            <a:r>
              <a:rPr lang="en-US" sz="1600" b="1" dirty="0"/>
              <a:t>Chevron </a:t>
            </a:r>
            <a:r>
              <a:rPr lang="en-US" sz="1600" b="1" i="1" dirty="0"/>
              <a:t>- </a:t>
            </a:r>
            <a:r>
              <a:rPr lang="en-US" sz="1600" dirty="0"/>
              <a:t>Safe Disposal of Drilling Fluids From High Temperature &amp; Pressure Wells</a:t>
            </a:r>
          </a:p>
          <a:p>
            <a:r>
              <a:rPr lang="en-US" sz="1600" b="1" dirty="0"/>
              <a:t> 	- </a:t>
            </a:r>
            <a:r>
              <a:rPr lang="en-US" sz="1600" dirty="0">
                <a:solidFill>
                  <a:srgbClr val="FF0000"/>
                </a:solidFill>
              </a:rPr>
              <a:t>Drilling &amp; Completions Fluids Management </a:t>
            </a:r>
          </a:p>
          <a:p>
            <a:r>
              <a:rPr lang="en-US" sz="1600" b="1" dirty="0"/>
              <a:t>Dow - </a:t>
            </a:r>
            <a:r>
              <a:rPr lang="en-US" sz="1600" dirty="0"/>
              <a:t>Heat Transfer Model for Accelerating Rate Calorimeter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	- Assessing efficacy of indirect contact water spray in arresting thermal runaway inside vessels</a:t>
            </a:r>
          </a:p>
          <a:p>
            <a:r>
              <a:rPr lang="en-US" sz="1600" b="1" dirty="0" err="1"/>
              <a:t>Fauske</a:t>
            </a:r>
            <a:r>
              <a:rPr lang="en-US" sz="1600" b="1" dirty="0"/>
              <a:t> - </a:t>
            </a:r>
            <a:r>
              <a:rPr lang="en-US" sz="1600" dirty="0"/>
              <a:t>Refine the Design of a Benchtop Prototype Device for Chemical Reactivity Screening</a:t>
            </a:r>
          </a:p>
          <a:p>
            <a:r>
              <a:rPr lang="en-US" sz="1600" dirty="0">
                <a:solidFill>
                  <a:srgbClr val="FF0000"/>
                </a:solidFill>
              </a:rPr>
              <a:t>	- Designing an Emergency Relief System for Vessels Containing Materials with Known and Unknown Decomposition Kinetics </a:t>
            </a:r>
          </a:p>
          <a:p>
            <a:r>
              <a:rPr lang="en-US" sz="1600" b="1" dirty="0"/>
              <a:t>Marsh - </a:t>
            </a:r>
            <a:r>
              <a:rPr lang="en-US" sz="1600" dirty="0"/>
              <a:t>The Role of Shift Handover in Achieving Positive Process Safety Outcomes </a:t>
            </a:r>
          </a:p>
          <a:p>
            <a:r>
              <a:rPr lang="en-US" sz="1600" b="1" dirty="0"/>
              <a:t>Merck </a:t>
            </a:r>
            <a:r>
              <a:rPr lang="en-US" sz="1600" b="1" dirty="0">
                <a:solidFill>
                  <a:srgbClr val="FF0000"/>
                </a:solidFill>
              </a:rPr>
              <a:t>- </a:t>
            </a:r>
            <a:r>
              <a:rPr lang="en-US" sz="1600" dirty="0">
                <a:solidFill>
                  <a:srgbClr val="FF0000"/>
                </a:solidFill>
              </a:rPr>
              <a:t>Using experimental data to assess thermal hazards in pipes to protect flow reactors</a:t>
            </a:r>
          </a:p>
          <a:p>
            <a:r>
              <a:rPr lang="en-US" sz="1600" b="1" dirty="0"/>
              <a:t>Phillips 66 - </a:t>
            </a:r>
            <a:r>
              <a:rPr lang="en-US" sz="1600" dirty="0">
                <a:solidFill>
                  <a:srgbClr val="FF0000"/>
                </a:solidFill>
              </a:rPr>
              <a:t>Dispersion of H2S &amp; NH3 from releases of sour water &amp; rich amine treating solvent  </a:t>
            </a:r>
          </a:p>
          <a:p>
            <a:r>
              <a:rPr lang="en-US" sz="1600" b="1" dirty="0"/>
              <a:t>Vertex</a:t>
            </a:r>
            <a:r>
              <a:rPr lang="en-US" sz="1600" dirty="0"/>
              <a:t> (w / Amgen, Corteva, GSK, JP, Lilly, Merck) </a:t>
            </a:r>
            <a:r>
              <a:rPr lang="en-US" sz="1600" dirty="0">
                <a:solidFill>
                  <a:srgbClr val="FF0000"/>
                </a:solidFill>
              </a:rPr>
              <a:t>- Experimental vs. predicted heats of reaction for some common reaction types in pharma industry &amp; comparison with predictions  </a:t>
            </a:r>
          </a:p>
          <a:p>
            <a:r>
              <a:rPr lang="en-US" sz="1600" b="1" dirty="0"/>
              <a:t>3M - </a:t>
            </a:r>
            <a:r>
              <a:rPr lang="en-US" sz="1600" dirty="0"/>
              <a:t>Modeling Indoor Release of Hazardous Chemicals </a:t>
            </a:r>
          </a:p>
          <a:p>
            <a:r>
              <a:rPr lang="en-US" sz="1200" b="1" dirty="0"/>
              <a:t>   </a:t>
            </a:r>
          </a:p>
          <a:p>
            <a:pPr marL="0" indent="0">
              <a:buNone/>
            </a:pPr>
            <a:r>
              <a:rPr lang="en-US" sz="1350" dirty="0"/>
              <a:t>       *</a:t>
            </a:r>
            <a:r>
              <a:rPr lang="en-US" sz="1350" i="1" dirty="0"/>
              <a:t>Participated other years: Dow AgroSciences, ExxonMobil, </a:t>
            </a:r>
            <a:r>
              <a:rPr lang="en-US" sz="1350" i="1" dirty="0" err="1"/>
              <a:t>Kenexis</a:t>
            </a:r>
            <a:r>
              <a:rPr lang="en-US" sz="1350" i="1" dirty="0"/>
              <a:t>, Lilly, Shell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AF0A61-8959-4F33-9B34-485595033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63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64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71B9-146E-4D49-84CC-0541F08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9" y="42257"/>
            <a:ext cx="7140575" cy="609600"/>
          </a:xfrm>
        </p:spPr>
        <p:txBody>
          <a:bodyPr/>
          <a:lstStyle/>
          <a:p>
            <a:pPr algn="ctr"/>
            <a:r>
              <a:rPr lang="en-US" sz="2400" b="1" dirty="0"/>
              <a:t>P2SAC 5-year Plan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3E7A-D5A8-4EE7-A9B2-C61DDCE8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7922"/>
            <a:ext cx="9144000" cy="5542156"/>
          </a:xfrm>
        </p:spPr>
        <p:txBody>
          <a:bodyPr/>
          <a:lstStyle/>
          <a:p>
            <a:r>
              <a:rPr lang="en-US" sz="1800" i="1" dirty="0">
                <a:solidFill>
                  <a:srgbClr val="FF0000"/>
                </a:solidFill>
              </a:rPr>
              <a:t>1. Describe your current experience with P2SAC.  What have been the most valuable contributions to you, your company or industry?</a:t>
            </a:r>
          </a:p>
          <a:p>
            <a:pPr lvl="1"/>
            <a:r>
              <a:rPr lang="en-US" dirty="0"/>
              <a:t>excellent conference content &amp; discussions; more ‘connected’ feel than other conferences</a:t>
            </a:r>
          </a:p>
          <a:p>
            <a:pPr lvl="1"/>
            <a:r>
              <a:rPr lang="en-US" dirty="0"/>
              <a:t>network &amp; learn best practices from others … and unique opportunity to benchmark &amp; learn from other industries – </a:t>
            </a:r>
            <a:r>
              <a:rPr lang="en-US" dirty="0" err="1"/>
              <a:t>eg</a:t>
            </a:r>
            <a:r>
              <a:rPr lang="en-US" dirty="0"/>
              <a:t>, heat of </a:t>
            </a:r>
            <a:r>
              <a:rPr lang="en-US" dirty="0" err="1"/>
              <a:t>rxn</a:t>
            </a:r>
            <a:r>
              <a:rPr lang="en-US" dirty="0"/>
              <a:t> collaboration</a:t>
            </a:r>
          </a:p>
          <a:p>
            <a:pPr lvl="1"/>
            <a:r>
              <a:rPr lang="en-US" dirty="0"/>
              <a:t>opportunity to influence other cos who have fewer process safety resources / experience, particularly on fundamental science</a:t>
            </a:r>
          </a:p>
          <a:p>
            <a:pPr lvl="1"/>
            <a:r>
              <a:rPr lang="en-US" dirty="0"/>
              <a:t>applicability of P2SAC research to industry</a:t>
            </a:r>
          </a:p>
          <a:p>
            <a:pPr lvl="1"/>
            <a:r>
              <a:rPr lang="en-US" dirty="0"/>
              <a:t>UG &amp; PMP resource for project research important to cos and provides student development opportunity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2. How could your experience with P2SAC be improved? </a:t>
            </a:r>
          </a:p>
          <a:p>
            <a:pPr lvl="1"/>
            <a:r>
              <a:rPr lang="en-US" dirty="0"/>
              <a:t>pursue more projects; more industry collaborations</a:t>
            </a:r>
          </a:p>
          <a:p>
            <a:pPr lvl="1"/>
            <a:r>
              <a:rPr lang="en-US" dirty="0"/>
              <a:t>overall preference for F2F, while virtual conferences expand attendance …</a:t>
            </a:r>
          </a:p>
          <a:p>
            <a:pPr lvl="1"/>
            <a:r>
              <a:rPr lang="en-US" dirty="0"/>
              <a:t>annual PhD funding cycle to more frequently engage R&amp;D arm of company; perhaps stagger cycle (half projects / 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improvements to process for assigning / onboarding PMP students </a:t>
            </a:r>
          </a:p>
          <a:p>
            <a:pPr lvl="1"/>
            <a:r>
              <a:rPr lang="en-US" dirty="0"/>
              <a:t>strict time limit on conference presentations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FC37A9-67D3-4C42-9162-C2D6BE018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7096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5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71B9-146E-4D49-84CC-0541F08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9" y="42257"/>
            <a:ext cx="7140575" cy="609600"/>
          </a:xfrm>
        </p:spPr>
        <p:txBody>
          <a:bodyPr/>
          <a:lstStyle/>
          <a:p>
            <a:pPr algn="ctr"/>
            <a:r>
              <a:rPr lang="en-US" sz="2400" b="1" dirty="0"/>
              <a:t>P2SAC 5-year Plan Survey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3E7A-D5A8-4EE7-A9B2-C61DDCE8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" y="576442"/>
            <a:ext cx="9144000" cy="5029200"/>
          </a:xfrm>
        </p:spPr>
        <p:txBody>
          <a:bodyPr/>
          <a:lstStyle/>
          <a:p>
            <a:r>
              <a:rPr lang="en-US" sz="1600" i="1" dirty="0">
                <a:solidFill>
                  <a:srgbClr val="FF0000"/>
                </a:solidFill>
              </a:rPr>
              <a:t>3. What do you think are currently the most pressing process safety challenges in </a:t>
            </a:r>
            <a:r>
              <a:rPr lang="en-US" sz="1600" i="1" u="sng" dirty="0">
                <a:solidFill>
                  <a:srgbClr val="FF0000"/>
                </a:solidFill>
              </a:rPr>
              <a:t>your company</a:t>
            </a:r>
            <a:r>
              <a:rPr lang="en-US" sz="1600" i="1" dirty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sz="1600" dirty="0"/>
              <a:t>lab scale hazards and dust explosivity</a:t>
            </a:r>
          </a:p>
          <a:p>
            <a:pPr lvl="1"/>
            <a:r>
              <a:rPr lang="en-US" sz="1600" dirty="0"/>
              <a:t>lack of trained resources</a:t>
            </a:r>
          </a:p>
          <a:p>
            <a:pPr lvl="1"/>
            <a:r>
              <a:rPr lang="en-US" sz="1600" dirty="0"/>
              <a:t>design vs. actual performance of protection layers</a:t>
            </a:r>
          </a:p>
          <a:p>
            <a:pPr lvl="1"/>
            <a:r>
              <a:rPr lang="en-US" sz="1600" dirty="0"/>
              <a:t>dispersion modeling, CFD, AI and machine learning to improve PHAs</a:t>
            </a:r>
          </a:p>
          <a:p>
            <a:pPr lvl="1"/>
            <a:r>
              <a:rPr lang="en-US" sz="1600" dirty="0"/>
              <a:t>understanding process safety aspects of flow chemistry</a:t>
            </a:r>
          </a:p>
          <a:p>
            <a:pPr lvl="1"/>
            <a:r>
              <a:rPr lang="en-US" sz="1600" dirty="0"/>
              <a:t>early phase hazard evaluation with limited material for testing 	</a:t>
            </a:r>
          </a:p>
          <a:p>
            <a:pPr lvl="1"/>
            <a:r>
              <a:rPr lang="en-US" sz="1600" dirty="0"/>
              <a:t>future handling of renewable feedstocks</a:t>
            </a:r>
          </a:p>
          <a:p>
            <a:pPr lvl="1"/>
            <a:r>
              <a:rPr lang="en-US" sz="1600" dirty="0"/>
              <a:t>tool to assess company’s organizational health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4. What do you think are currently the most pressing process safety challenges in </a:t>
            </a:r>
            <a:r>
              <a:rPr lang="en-US" sz="1600" i="1" u="sng" dirty="0">
                <a:solidFill>
                  <a:srgbClr val="FF0000"/>
                </a:solidFill>
              </a:rPr>
              <a:t>your industry or beyond</a:t>
            </a:r>
            <a:r>
              <a:rPr lang="en-US" sz="1600" i="1" dirty="0">
                <a:solidFill>
                  <a:srgbClr val="FF0000"/>
                </a:solidFill>
              </a:rPr>
              <a:t>? </a:t>
            </a:r>
          </a:p>
          <a:p>
            <a:pPr lvl="1"/>
            <a:r>
              <a:rPr lang="en-US" sz="1600" dirty="0"/>
              <a:t>aging equipment, retirement of key PS experts, cybersecurity, sustainability</a:t>
            </a:r>
          </a:p>
          <a:p>
            <a:pPr lvl="1"/>
            <a:r>
              <a:rPr lang="en-US" sz="1600" dirty="0"/>
              <a:t>effective communication of process safety risks to operators and senior </a:t>
            </a:r>
            <a:r>
              <a:rPr lang="en-US" sz="1600" dirty="0" err="1"/>
              <a:t>mgmt</a:t>
            </a:r>
            <a:endParaRPr lang="en-US" sz="1600" dirty="0"/>
          </a:p>
          <a:p>
            <a:pPr lvl="1"/>
            <a:r>
              <a:rPr lang="en-US" sz="1600" dirty="0"/>
              <a:t>powder fires &amp; explosions, shift from batch to continuous pharma processing</a:t>
            </a:r>
          </a:p>
          <a:p>
            <a:pPr lvl="1"/>
            <a:r>
              <a:rPr lang="en-US" sz="1600" dirty="0"/>
              <a:t>continuation of Amgen / P2SAC work on TMR24 as key safety parameter</a:t>
            </a:r>
          </a:p>
          <a:p>
            <a:pPr lvl="1"/>
            <a:r>
              <a:rPr lang="en-US" sz="1600" dirty="0"/>
              <a:t>model thermal hazards with slim data, such as AKTS</a:t>
            </a:r>
          </a:p>
          <a:p>
            <a:pPr lvl="1"/>
            <a:r>
              <a:rPr lang="en-US" sz="1600" dirty="0"/>
              <a:t>releases from storage tanks, ASTs (above ground storage tanks)</a:t>
            </a:r>
          </a:p>
          <a:p>
            <a:pPr lvl="1"/>
            <a:r>
              <a:rPr lang="en-US" sz="1600" dirty="0"/>
              <a:t>shorter process development time for new chemistry &amp; PS impacts</a:t>
            </a:r>
          </a:p>
          <a:p>
            <a:pPr lvl="1"/>
            <a:r>
              <a:rPr lang="en-US" sz="1600" b="1" dirty="0"/>
              <a:t>natural disaster events leading to PS incidents (</a:t>
            </a:r>
            <a:r>
              <a:rPr lang="en-US" sz="1600" b="1" dirty="0" err="1"/>
              <a:t>NanTech</a:t>
            </a:r>
            <a:r>
              <a:rPr lang="en-US" sz="1600" b="1" dirty="0"/>
              <a:t>), process security, process    safety culture, domino effects, application in other industries, digitalization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C63634-650B-4D1A-95B0-D92404863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5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71B9-146E-4D49-84CC-0541F082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19" y="42257"/>
            <a:ext cx="7140575" cy="609600"/>
          </a:xfrm>
        </p:spPr>
        <p:txBody>
          <a:bodyPr/>
          <a:lstStyle/>
          <a:p>
            <a:pPr algn="ctr"/>
            <a:r>
              <a:rPr lang="en-US" sz="2400" b="1" dirty="0"/>
              <a:t>P2SAC 5-year Plan Survey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3E7A-D5A8-4EE7-A9B2-C61DDCE85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0946"/>
            <a:ext cx="9144000" cy="5934796"/>
          </a:xfrm>
        </p:spPr>
        <p:txBody>
          <a:bodyPr/>
          <a:lstStyle/>
          <a:p>
            <a:r>
              <a:rPr lang="en-US" sz="1800" i="1" dirty="0">
                <a:solidFill>
                  <a:srgbClr val="FF0000"/>
                </a:solidFill>
              </a:rPr>
              <a:t>5. How </a:t>
            </a:r>
            <a:r>
              <a:rPr lang="en-US" sz="1800" i="1" u="sng" dirty="0">
                <a:solidFill>
                  <a:srgbClr val="FF0000"/>
                </a:solidFill>
              </a:rPr>
              <a:t>is</a:t>
            </a:r>
            <a:r>
              <a:rPr lang="en-US" sz="1800" i="1" dirty="0">
                <a:solidFill>
                  <a:srgbClr val="FF0000"/>
                </a:solidFill>
              </a:rPr>
              <a:t> P2SAC supporting you in addressing these company &amp; industry process safety challenges? </a:t>
            </a:r>
          </a:p>
          <a:p>
            <a:pPr lvl="1"/>
            <a:r>
              <a:rPr lang="en-US" dirty="0"/>
              <a:t>Intercompany dialog, sharing of best practices, publications, research opportunities</a:t>
            </a:r>
          </a:p>
          <a:p>
            <a:pPr lvl="1"/>
            <a:r>
              <a:rPr lang="en-US" dirty="0"/>
              <a:t>Providing a forum for companies to network &amp; collaborate</a:t>
            </a:r>
          </a:p>
          <a:p>
            <a:pPr lvl="1"/>
            <a:r>
              <a:rPr lang="en-US" dirty="0"/>
              <a:t>Broad range of topics and papers at conferences </a:t>
            </a:r>
          </a:p>
          <a:p>
            <a:pPr lvl="1"/>
            <a:r>
              <a:rPr lang="en-US" dirty="0"/>
              <a:t>Helps consulting firms understand potential client needs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6. Looking ahead, how </a:t>
            </a:r>
            <a:r>
              <a:rPr lang="en-US" sz="1800" i="1" u="sng" dirty="0">
                <a:solidFill>
                  <a:srgbClr val="FF0000"/>
                </a:solidFill>
              </a:rPr>
              <a:t>could</a:t>
            </a:r>
            <a:r>
              <a:rPr lang="en-US" sz="1800" i="1" dirty="0">
                <a:solidFill>
                  <a:srgbClr val="FF0000"/>
                </a:solidFill>
              </a:rPr>
              <a:t> P2SAC support you in addressing these company &amp; industry process safety challenges? </a:t>
            </a:r>
          </a:p>
          <a:p>
            <a:pPr lvl="1"/>
            <a:r>
              <a:rPr lang="en-US" dirty="0"/>
              <a:t>influence ABET to ensure all ChE &amp; Chem </a:t>
            </a:r>
            <a:r>
              <a:rPr lang="en-US" dirty="0" err="1"/>
              <a:t>pgms</a:t>
            </a:r>
            <a:r>
              <a:rPr lang="en-US" dirty="0"/>
              <a:t> have PS training / course</a:t>
            </a:r>
          </a:p>
          <a:p>
            <a:pPr lvl="1"/>
            <a:r>
              <a:rPr lang="en-US" dirty="0"/>
              <a:t>continue company engagement activities</a:t>
            </a:r>
          </a:p>
          <a:p>
            <a:pPr lvl="1"/>
            <a:r>
              <a:rPr lang="en-US" dirty="0"/>
              <a:t>company sharing of how they are addressing specific PS challenges</a:t>
            </a:r>
          </a:p>
          <a:p>
            <a:pPr lvl="1"/>
            <a:r>
              <a:rPr lang="en-US" dirty="0"/>
              <a:t>more use of ARSST so students learn calorimetry &amp; runaway reactions </a:t>
            </a:r>
          </a:p>
          <a:p>
            <a:pPr lvl="1"/>
            <a:r>
              <a:rPr lang="en-US" dirty="0"/>
              <a:t>virtual conference options to improve reach / attendance</a:t>
            </a:r>
          </a:p>
          <a:p>
            <a:pPr lvl="1"/>
            <a:r>
              <a:rPr lang="en-US" dirty="0"/>
              <a:t>more publicity – showcase at GCPS, …?</a:t>
            </a:r>
          </a:p>
          <a:p>
            <a:pPr lvl="1"/>
            <a:r>
              <a:rPr lang="en-US" dirty="0"/>
              <a:t>expand engagement to data science colleagues</a:t>
            </a:r>
          </a:p>
          <a:p>
            <a:pPr lvl="1"/>
            <a:r>
              <a:rPr lang="en-US" dirty="0"/>
              <a:t>more publications to share research with China, India, et al colleagues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84AE3-96AE-4ED6-969A-CA025770C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7095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060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45464</TotalTime>
  <Words>2110</Words>
  <Application>Microsoft Office PowerPoint</Application>
  <PresentationFormat>On-screen Show (4:3)</PresentationFormat>
  <Paragraphs>305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Trebuchet MS</vt:lpstr>
      <vt:lpstr>blank</vt:lpstr>
      <vt:lpstr>PowerPoint Presentation</vt:lpstr>
      <vt:lpstr>May 2021 Conference Registration </vt:lpstr>
      <vt:lpstr>Growing Industry Participation in P2SAC</vt:lpstr>
      <vt:lpstr>Growing P2SAC Research at all Academic Levels</vt:lpstr>
      <vt:lpstr>Chemical Process Safety - Core Class </vt:lpstr>
      <vt:lpstr>P2SAC Related PMP Research 2020 / 2021</vt:lpstr>
      <vt:lpstr>P2SAC 5-year Plan Survey</vt:lpstr>
      <vt:lpstr>P2SAC 5-year Plan Survey (2)</vt:lpstr>
      <vt:lpstr>P2SAC 5-year Plan Survey (3)</vt:lpstr>
      <vt:lpstr>P2SAC 5-year Plan Survey (4)</vt:lpstr>
      <vt:lpstr>P2SAC 5-year Plan Survey (5)</vt:lpstr>
      <vt:lpstr>P2SAC 5-year Plan Survey (6) - TAKEAWAYS - </vt:lpstr>
      <vt:lpstr>Analysis of Root Causes of Process Safety Incidents  Across 14 Industries – PMP / UG </vt:lpstr>
      <vt:lpstr>Factors Contributing to US Chemical Plant Process Safety Incidents from 2010 – 2020* </vt:lpstr>
      <vt:lpstr>Recent Student Publications</vt:lpstr>
      <vt:lpstr>Upcoming Student Presentations – as requested!</vt:lpstr>
      <vt:lpstr>2020 P2SAC Closing  </vt:lpstr>
      <vt:lpstr>P2SAC Sponsors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Heigele, Heather (contr-dso)</dc:creator>
  <cp:lastModifiedBy>Ray Mentzer</cp:lastModifiedBy>
  <cp:revision>854</cp:revision>
  <cp:lastPrinted>2021-05-12T17:35:26Z</cp:lastPrinted>
  <dcterms:created xsi:type="dcterms:W3CDTF">2011-10-12T16:28:16Z</dcterms:created>
  <dcterms:modified xsi:type="dcterms:W3CDTF">2021-05-17T22:04:12Z</dcterms:modified>
</cp:coreProperties>
</file>